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450" r:id="rId2"/>
    <p:sldId id="862" r:id="rId3"/>
    <p:sldId id="864" r:id="rId4"/>
    <p:sldId id="865" r:id="rId5"/>
    <p:sldId id="866" r:id="rId6"/>
    <p:sldId id="867" r:id="rId7"/>
    <p:sldId id="868" r:id="rId8"/>
    <p:sldId id="869" r:id="rId9"/>
    <p:sldId id="870" r:id="rId10"/>
    <p:sldId id="871" r:id="rId11"/>
    <p:sldId id="872" r:id="rId12"/>
    <p:sldId id="466" r:id="rId13"/>
    <p:sldId id="86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450"/>
            <p14:sldId id="862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466"/>
            <p14:sldId id="8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6266FF"/>
    <a:srgbClr val="4A56FF"/>
    <a:srgbClr val="00FF92"/>
    <a:srgbClr val="28F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 autoAdjust="0"/>
    <p:restoredTop sz="94003"/>
  </p:normalViewPr>
  <p:slideViewPr>
    <p:cSldViewPr snapToGrid="0" snapToObjects="1">
      <p:cViewPr varScale="1">
        <p:scale>
          <a:sx n="119" d="100"/>
          <a:sy n="119" d="100"/>
        </p:scale>
        <p:origin x="194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605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568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520B-FF57-8D41-831F-297B285CD6D4}" type="datetime1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27423-BA80-AB49-9F24-4EDD7968BAC6}" type="datetime1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1F5FC-4F5B-FF42-9C91-6ADB348EEF93}" type="datetime1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C4EC-F9D0-0A4D-92F2-2B5E8E724F82}" type="datetime1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200D-69A1-DA45-8BCB-E038F125BE82}" type="datetime1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C480-D466-4C49-B73B-6A65940B4649}" type="datetime1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4A962-7A24-C146-ACA8-AB699DFB6FD5}" type="datetime1">
              <a:rPr lang="en-US" smtClean="0"/>
              <a:t>11/8/2019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160B7-17D0-DB46-9866-EA6E1519ED12}" type="datetime1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2EA-4258-2040-87BF-786159763B43}" type="datetime1">
              <a:rPr lang="en-US" smtClean="0"/>
              <a:t>11/8/2019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2247-5471-0D4B-8C47-CDF8E9C79F9B}" type="datetime1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D723F-C1E2-0449-831A-664CD3FED121}" type="datetime1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2 - Molecular Networking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C4179-3391-544F-AE33-36A5EB220B87}" type="datetime1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GNPS Tutorial Module 2 - Molecular Networking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218-1989/9/7/144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ms2lda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218-1989/9/7/144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ms2lda.org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deleineernst/pyMolNetEnhancer" TargetMode="External"/><Relationship Id="rId3" Type="http://schemas.openxmlformats.org/officeDocument/2006/relationships/hyperlink" Target="https://ccms-ucsd.github.io/GNPSDocumentation/dereplicator" TargetMode="External"/><Relationship Id="rId7" Type="http://schemas.openxmlformats.org/officeDocument/2006/relationships/hyperlink" Target="http://ms2lda.org/user_guide" TargetMode="External"/><Relationship Id="rId2" Type="http://schemas.openxmlformats.org/officeDocument/2006/relationships/hyperlink" Target="https://ccms-ucsd.github.io/GNPSDocumentation/network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cms-ucsd.github.io/GNPSDocumentation/ms2lda/" TargetMode="External"/><Relationship Id="rId5" Type="http://schemas.openxmlformats.org/officeDocument/2006/relationships/hyperlink" Target="http://classyfire.wishartlab.com/" TargetMode="External"/><Relationship Id="rId10" Type="http://schemas.openxmlformats.org/officeDocument/2006/relationships/hyperlink" Target="https://www.mdpi.com/2218-1989/9/7/144" TargetMode="External"/><Relationship Id="rId4" Type="http://schemas.openxmlformats.org/officeDocument/2006/relationships/hyperlink" Target="https://ccms-ucsd.github.io/GNPSDocumentation/nap" TargetMode="External"/><Relationship Id="rId9" Type="http://schemas.openxmlformats.org/officeDocument/2006/relationships/hyperlink" Target="https://github.com/madeleineernst/RMolNetEnhance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218-1989/9/7/144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218-1989/9/7/14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dpi.com/2218-1989/9/7/144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218-1989/9/7/14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218-1989/9/7/14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218-1989/9/7/14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218-1989/9/7/144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218-1989/9/7/144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" descr="H:\Dropbox\Postdoc\workshopSeedGrant\Background_network2.png"/>
          <p:cNvPicPr preferRelativeResize="0"/>
          <p:nvPr/>
        </p:nvPicPr>
        <p:blipFill rotWithShape="1">
          <a:blip r:embed="rId3">
            <a:alphaModFix/>
          </a:blip>
          <a:srcRect b="74224"/>
          <a:stretch/>
        </p:blipFill>
        <p:spPr>
          <a:xfrm>
            <a:off x="31297" y="28977"/>
            <a:ext cx="9083675" cy="16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" descr="http://ucpa.ucsd.edu/img/guidelines/gl-4-sea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0343" y="29028"/>
            <a:ext cx="2022944" cy="121376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"/>
          <p:cNvSpPr txBox="1"/>
          <p:nvPr/>
        </p:nvSpPr>
        <p:spPr>
          <a:xfrm>
            <a:off x="31297" y="1935203"/>
            <a:ext cx="9079992" cy="1015622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GNPS Molecular Networking Enhancer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Hands On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PRESENTER´S NAME</a:t>
            </a:r>
            <a:endParaRPr lang="en-US"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  <p:pic>
        <p:nvPicPr>
          <p:cNvPr id="6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23659" y="4503070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MolNetEnhancer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31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mdpi.com/metabolites/metabolites-09-00144/article_deploy/html/images/metabolites-09-00144-g0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78" y="744068"/>
            <a:ext cx="5636623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5">
            <a:extLst>
              <a:ext uri="{FF2B5EF4-FFF2-40B4-BE49-F238E27FC236}">
                <a16:creationId xmlns:a16="http://schemas.microsoft.com/office/drawing/2014/main" id="{2C3D71C1-79BA-CE44-9326-98AB002973C4}"/>
              </a:ext>
            </a:extLst>
          </p:cNvPr>
          <p:cNvSpPr txBox="1">
            <a:spLocks/>
          </p:cNvSpPr>
          <p:nvPr/>
        </p:nvSpPr>
        <p:spPr>
          <a:xfrm>
            <a:off x="0" y="214406"/>
            <a:ext cx="8145887" cy="40378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+mn-lt"/>
              </a:rPr>
              <a:t>Xenoamicin</a:t>
            </a:r>
            <a:r>
              <a:rPr lang="en-US" sz="2000" b="1" dirty="0">
                <a:latin typeface="+mn-lt"/>
              </a:rPr>
              <a:t>-related molecular families annotated by MolNetEnhancer</a:t>
            </a:r>
            <a:endParaRPr lang="nl-NL" sz="2000" b="1" i="1" dirty="0">
              <a:latin typeface="+mn-lt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588311B-974D-3047-BF31-C48A9D4092B1}"/>
              </a:ext>
            </a:extLst>
          </p:cNvPr>
          <p:cNvSpPr/>
          <p:nvPr/>
        </p:nvSpPr>
        <p:spPr>
          <a:xfrm>
            <a:off x="5314175" y="6017796"/>
            <a:ext cx="35223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Ernst et al., </a:t>
            </a:r>
            <a:r>
              <a:rPr lang="en-US" sz="1600" b="1" i="1" dirty="0">
                <a:hlinkClick r:id="rId3"/>
              </a:rPr>
              <a:t>Metabolites</a:t>
            </a:r>
            <a:r>
              <a:rPr lang="en-US" sz="1600" b="1" dirty="0">
                <a:hlinkClick r:id="rId3"/>
              </a:rPr>
              <a:t> 2019, </a:t>
            </a:r>
            <a:r>
              <a:rPr lang="en-US" sz="1600" b="1" i="1" dirty="0">
                <a:hlinkClick r:id="rId3"/>
              </a:rPr>
              <a:t>9</a:t>
            </a:r>
            <a:r>
              <a:rPr lang="en-US" sz="1600" b="1" dirty="0">
                <a:hlinkClick r:id="rId3"/>
              </a:rPr>
              <a:t>(7), 144</a:t>
            </a:r>
            <a:endParaRPr lang="en-US" sz="1600" b="1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7F1BA93-F922-E54C-BBA1-CE06D6E4B27A}"/>
              </a:ext>
            </a:extLst>
          </p:cNvPr>
          <p:cNvSpPr/>
          <p:nvPr/>
        </p:nvSpPr>
        <p:spPr>
          <a:xfrm>
            <a:off x="0" y="6462076"/>
            <a:ext cx="29017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https://</a:t>
            </a:r>
            <a:r>
              <a:rPr lang="en-US" sz="900" b="1" dirty="0" err="1">
                <a:solidFill>
                  <a:srgbClr val="7030A0"/>
                </a:solidFill>
              </a:rPr>
              <a:t>github.com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madeleineernst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pyMolNetEnhancer</a:t>
            </a:r>
            <a:endParaRPr lang="en-US" sz="900" b="1" dirty="0">
              <a:solidFill>
                <a:srgbClr val="7030A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9FA4AA4F-4C5A-5143-BD85-5C8816EC2242}"/>
              </a:ext>
            </a:extLst>
          </p:cNvPr>
          <p:cNvSpPr/>
          <p:nvPr/>
        </p:nvSpPr>
        <p:spPr>
          <a:xfrm>
            <a:off x="0" y="6615895"/>
            <a:ext cx="28504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https://</a:t>
            </a:r>
            <a:r>
              <a:rPr lang="en-US" sz="900" b="1" dirty="0" err="1">
                <a:solidFill>
                  <a:srgbClr val="7030A0"/>
                </a:solidFill>
              </a:rPr>
              <a:t>github.com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madeleineernst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RMolNetEnhancer</a:t>
            </a:r>
            <a:endParaRPr lang="en-US" sz="900" b="1" dirty="0">
              <a:solidFill>
                <a:srgbClr val="7030A0"/>
              </a:solidFill>
            </a:endParaRPr>
          </a:p>
        </p:txBody>
      </p:sp>
      <p:sp>
        <p:nvSpPr>
          <p:cNvPr id="15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MolNetEnhancer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306507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Xenoamicin</a:t>
            </a:r>
            <a:r>
              <a:rPr lang="en-US" b="1" dirty="0">
                <a:solidFill>
                  <a:srgbClr val="FF0000"/>
                </a:solidFill>
              </a:rPr>
              <a:t> A spectrum in the </a:t>
            </a:r>
            <a:r>
              <a:rPr lang="en-US" b="1" dirty="0" smtClean="0">
                <a:solidFill>
                  <a:srgbClr val="FF0000"/>
                </a:solidFill>
                <a:hlinkClick r:id="rId4"/>
              </a:rPr>
              <a:t>ms2lda.org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91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mdpi.com/metabolites/metabolites-09-00144/article_deploy/html/images/metabolites-09-00144-g0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78" y="744068"/>
            <a:ext cx="5636623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5">
            <a:extLst>
              <a:ext uri="{FF2B5EF4-FFF2-40B4-BE49-F238E27FC236}">
                <a16:creationId xmlns:a16="http://schemas.microsoft.com/office/drawing/2014/main" id="{2C3D71C1-79BA-CE44-9326-98AB002973C4}"/>
              </a:ext>
            </a:extLst>
          </p:cNvPr>
          <p:cNvSpPr txBox="1">
            <a:spLocks/>
          </p:cNvSpPr>
          <p:nvPr/>
        </p:nvSpPr>
        <p:spPr>
          <a:xfrm>
            <a:off x="0" y="214406"/>
            <a:ext cx="8145887" cy="40378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+mn-lt"/>
              </a:rPr>
              <a:t>Xenoamicin</a:t>
            </a:r>
            <a:r>
              <a:rPr lang="en-US" sz="2000" b="1" dirty="0">
                <a:latin typeface="+mn-lt"/>
              </a:rPr>
              <a:t>-related molecular families annotated by MolNetEnhancer</a:t>
            </a:r>
            <a:endParaRPr lang="nl-NL" sz="2000" b="1" i="1" dirty="0">
              <a:latin typeface="+mn-lt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588311B-974D-3047-BF31-C48A9D4092B1}"/>
              </a:ext>
            </a:extLst>
          </p:cNvPr>
          <p:cNvSpPr/>
          <p:nvPr/>
        </p:nvSpPr>
        <p:spPr>
          <a:xfrm>
            <a:off x="5314175" y="6017796"/>
            <a:ext cx="35223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Ernst et al., </a:t>
            </a:r>
            <a:r>
              <a:rPr lang="en-US" sz="1600" b="1" i="1" dirty="0">
                <a:hlinkClick r:id="rId3"/>
              </a:rPr>
              <a:t>Metabolites</a:t>
            </a:r>
            <a:r>
              <a:rPr lang="en-US" sz="1600" b="1" dirty="0">
                <a:hlinkClick r:id="rId3"/>
              </a:rPr>
              <a:t> 2019, </a:t>
            </a:r>
            <a:r>
              <a:rPr lang="en-US" sz="1600" b="1" i="1" dirty="0">
                <a:hlinkClick r:id="rId3"/>
              </a:rPr>
              <a:t>9</a:t>
            </a:r>
            <a:r>
              <a:rPr lang="en-US" sz="1600" b="1" dirty="0">
                <a:hlinkClick r:id="rId3"/>
              </a:rPr>
              <a:t>(7), 144</a:t>
            </a:r>
            <a:endParaRPr lang="en-US" sz="1600" b="1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7F1BA93-F922-E54C-BBA1-CE06D6E4B27A}"/>
              </a:ext>
            </a:extLst>
          </p:cNvPr>
          <p:cNvSpPr/>
          <p:nvPr/>
        </p:nvSpPr>
        <p:spPr>
          <a:xfrm>
            <a:off x="0" y="6462076"/>
            <a:ext cx="29017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https://</a:t>
            </a:r>
            <a:r>
              <a:rPr lang="en-US" sz="900" b="1" dirty="0" err="1">
                <a:solidFill>
                  <a:srgbClr val="7030A0"/>
                </a:solidFill>
              </a:rPr>
              <a:t>github.com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madeleineernst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pyMolNetEnhancer</a:t>
            </a:r>
            <a:endParaRPr lang="en-US" sz="900" b="1" dirty="0">
              <a:solidFill>
                <a:srgbClr val="7030A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9FA4AA4F-4C5A-5143-BD85-5C8816EC2242}"/>
              </a:ext>
            </a:extLst>
          </p:cNvPr>
          <p:cNvSpPr/>
          <p:nvPr/>
        </p:nvSpPr>
        <p:spPr>
          <a:xfrm>
            <a:off x="0" y="6615895"/>
            <a:ext cx="28504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https://</a:t>
            </a:r>
            <a:r>
              <a:rPr lang="en-US" sz="900" b="1" dirty="0" err="1">
                <a:solidFill>
                  <a:srgbClr val="7030A0"/>
                </a:solidFill>
              </a:rPr>
              <a:t>github.com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madeleineernst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RMolNetEnhancer</a:t>
            </a:r>
            <a:endParaRPr lang="en-US" sz="900" b="1" dirty="0">
              <a:solidFill>
                <a:srgbClr val="7030A0"/>
              </a:solidFill>
            </a:endParaRPr>
          </a:p>
        </p:txBody>
      </p:sp>
      <p:sp>
        <p:nvSpPr>
          <p:cNvPr id="15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MolNetEnhancer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306507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Xenoamicin</a:t>
            </a:r>
            <a:r>
              <a:rPr lang="en-US" b="1" dirty="0">
                <a:solidFill>
                  <a:srgbClr val="FF0000"/>
                </a:solidFill>
              </a:rPr>
              <a:t> A spectrum in the </a:t>
            </a:r>
            <a:r>
              <a:rPr lang="en-US" b="1" dirty="0" smtClean="0">
                <a:solidFill>
                  <a:srgbClr val="FF0000"/>
                </a:solidFill>
                <a:hlinkClick r:id="rId4"/>
              </a:rPr>
              <a:t>ms2lda.org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18563" y="3175153"/>
            <a:ext cx="26254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err="1">
                <a:solidFill>
                  <a:srgbClr val="FF0000"/>
                </a:solidFill>
              </a:rPr>
              <a:t>VarQuest</a:t>
            </a:r>
            <a:r>
              <a:rPr lang="en-US" b="1" dirty="0">
                <a:solidFill>
                  <a:srgbClr val="FF0000"/>
                </a:solidFill>
              </a:rPr>
              <a:t> annotation of </a:t>
            </a:r>
            <a:r>
              <a:rPr lang="en-US" b="1" dirty="0" err="1">
                <a:solidFill>
                  <a:srgbClr val="FF0000"/>
                </a:solidFill>
              </a:rPr>
              <a:t>xenoamicin</a:t>
            </a:r>
            <a:r>
              <a:rPr lang="en-US" b="1" dirty="0">
                <a:solidFill>
                  <a:srgbClr val="FF0000"/>
                </a:solidFill>
              </a:rPr>
              <a:t> modified peptide where a </a:t>
            </a:r>
            <a:r>
              <a:rPr lang="en-US" b="1" dirty="0" err="1" smtClean="0">
                <a:solidFill>
                  <a:srgbClr val="FF0000"/>
                </a:solidFill>
              </a:rPr>
              <a:t>proline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indicated in brown is likely methylated.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75909" y="4737178"/>
            <a:ext cx="1683327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12</a:t>
            </a:fld>
            <a:endParaRPr lang="en-US"/>
          </a:p>
        </p:txBody>
      </p:sp>
      <p:sp>
        <p:nvSpPr>
          <p:cNvPr id="12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MolNetEnhancer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7873" y="1132666"/>
            <a:ext cx="879070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Tutorials to get familiar with individual tools from which the output is combined with MolNetEnhancer can be found </a:t>
            </a:r>
            <a:r>
              <a:rPr lang="en-US" sz="2000" b="1" dirty="0" smtClean="0"/>
              <a:t>here: </a:t>
            </a:r>
            <a:endParaRPr lang="en-US" sz="2000" b="1" dirty="0"/>
          </a:p>
          <a:p>
            <a:r>
              <a:rPr lang="en-US" sz="2000" b="1" dirty="0"/>
              <a:t>GNPS molecular networking: </a:t>
            </a:r>
          </a:p>
          <a:p>
            <a:r>
              <a:rPr lang="en-US" sz="2000" b="1" dirty="0">
                <a:hlinkClick r:id="rId2"/>
              </a:rPr>
              <a:t>https://ccms-ucsd.github.io/GNPSDocumentation/networking</a:t>
            </a:r>
            <a:endParaRPr lang="en-US" sz="2000" b="1" dirty="0"/>
          </a:p>
          <a:p>
            <a:r>
              <a:rPr lang="en-US" sz="2000" b="1" dirty="0"/>
              <a:t>DEREPLICATOR/</a:t>
            </a:r>
            <a:r>
              <a:rPr lang="en-US" sz="2000" b="1" dirty="0" err="1"/>
              <a:t>VarQuest</a:t>
            </a:r>
            <a:r>
              <a:rPr lang="en-US" sz="2000" b="1" dirty="0"/>
              <a:t>: </a:t>
            </a:r>
          </a:p>
          <a:p>
            <a:r>
              <a:rPr lang="en-US" sz="2000" b="1" dirty="0">
                <a:hlinkClick r:id="rId3"/>
              </a:rPr>
              <a:t>https://ccms-ucsd.github.io/GNPSDocumentation/dereplicator</a:t>
            </a:r>
            <a:endParaRPr lang="en-US" sz="2000" b="1" dirty="0"/>
          </a:p>
          <a:p>
            <a:r>
              <a:rPr lang="en-US" sz="2000" b="1" dirty="0"/>
              <a:t>Network annotation propagation: </a:t>
            </a:r>
          </a:p>
          <a:p>
            <a:r>
              <a:rPr lang="en-US" sz="2000" b="1" dirty="0">
                <a:hlinkClick r:id="rId4"/>
              </a:rPr>
              <a:t>https://ccms-ucsd.github.io/GNPSDocumentation/nap</a:t>
            </a:r>
            <a:endParaRPr lang="en-US" sz="2000" b="1" dirty="0"/>
          </a:p>
          <a:p>
            <a:r>
              <a:rPr lang="en-US" sz="2000" b="1" dirty="0" err="1"/>
              <a:t>ClassyFire</a:t>
            </a:r>
            <a:r>
              <a:rPr lang="en-US" sz="2000" b="1" dirty="0"/>
              <a:t>: </a:t>
            </a:r>
          </a:p>
          <a:p>
            <a:r>
              <a:rPr lang="en-US" sz="2000" b="1" dirty="0">
                <a:hlinkClick r:id="rId5"/>
              </a:rPr>
              <a:t>http://classyfire.wishartlab.com</a:t>
            </a:r>
            <a:endParaRPr lang="en-US" sz="2000" b="1" dirty="0"/>
          </a:p>
          <a:p>
            <a:r>
              <a:rPr lang="en-US" sz="2000" b="1" dirty="0"/>
              <a:t>MS2LDA: </a:t>
            </a:r>
          </a:p>
          <a:p>
            <a:r>
              <a:rPr lang="en-US" sz="2000" b="1" dirty="0">
                <a:hlinkClick r:id="rId6"/>
              </a:rPr>
              <a:t>https://ccms-ucsd.github.io/GNPSDocumentation/ms2lda/</a:t>
            </a:r>
            <a:endParaRPr lang="en-US" sz="2000" b="1" dirty="0"/>
          </a:p>
          <a:p>
            <a:r>
              <a:rPr lang="en-US" sz="2000" b="1" dirty="0">
                <a:hlinkClick r:id="rId7"/>
              </a:rPr>
              <a:t>http://ms2lda.org/user_guide</a:t>
            </a:r>
            <a:endParaRPr lang="en-US" sz="2000" b="1" dirty="0"/>
          </a:p>
          <a:p>
            <a:r>
              <a:rPr lang="en-US" sz="2000" b="1" dirty="0"/>
              <a:t>MolNetEnhancer workflow tutorials in both R and Python can be found here: </a:t>
            </a:r>
          </a:p>
          <a:p>
            <a:r>
              <a:rPr lang="en-US" sz="2000" b="1" dirty="0">
                <a:hlinkClick r:id="rId8"/>
              </a:rPr>
              <a:t>https://github.com/madeleineernst/pyMolNetEnhancer</a:t>
            </a:r>
            <a:endParaRPr lang="en-US" sz="2000" b="1" dirty="0"/>
          </a:p>
          <a:p>
            <a:r>
              <a:rPr lang="en-US" sz="2000" b="1" dirty="0">
                <a:hlinkClick r:id="rId9"/>
              </a:rPr>
              <a:t>https://github.com/madeleineernst/RMolNetEnhancer</a:t>
            </a:r>
            <a:endParaRPr lang="en-US" sz="2000" b="1" dirty="0"/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2C3D71C1-79BA-CE44-9326-98AB002973C4}"/>
              </a:ext>
            </a:extLst>
          </p:cNvPr>
          <p:cNvSpPr txBox="1">
            <a:spLocks/>
          </p:cNvSpPr>
          <p:nvPr/>
        </p:nvSpPr>
        <p:spPr>
          <a:xfrm>
            <a:off x="57955" y="214406"/>
            <a:ext cx="2891308" cy="4629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2700" b="1" dirty="0" err="1"/>
              <a:t>MolNetEnhancer</a:t>
            </a:r>
            <a:endParaRPr lang="nl-NL" sz="2700" b="1" dirty="0"/>
          </a:p>
        </p:txBody>
      </p:sp>
      <p:sp>
        <p:nvSpPr>
          <p:cNvPr id="14" name="Rechthoek 1">
            <a:extLst>
              <a:ext uri="{FF2B5EF4-FFF2-40B4-BE49-F238E27FC236}">
                <a16:creationId xmlns:a16="http://schemas.microsoft.com/office/drawing/2014/main" id="{C588311B-974D-3047-BF31-C48A9D4092B1}"/>
              </a:ext>
            </a:extLst>
          </p:cNvPr>
          <p:cNvSpPr/>
          <p:nvPr/>
        </p:nvSpPr>
        <p:spPr>
          <a:xfrm>
            <a:off x="2746577" y="492346"/>
            <a:ext cx="35223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10"/>
              </a:rPr>
              <a:t>Ernst et al., </a:t>
            </a:r>
            <a:r>
              <a:rPr lang="en-US" sz="1600" b="1" i="1" dirty="0">
                <a:hlinkClick r:id="rId10"/>
              </a:rPr>
              <a:t>Metabolites</a:t>
            </a:r>
            <a:r>
              <a:rPr lang="en-US" sz="1600" b="1" dirty="0">
                <a:hlinkClick r:id="rId10"/>
              </a:rPr>
              <a:t> 2019, </a:t>
            </a:r>
            <a:r>
              <a:rPr lang="en-US" sz="1600" b="1" i="1" dirty="0">
                <a:hlinkClick r:id="rId10"/>
              </a:rPr>
              <a:t>9</a:t>
            </a:r>
            <a:r>
              <a:rPr lang="en-US" sz="1600" b="1" dirty="0">
                <a:hlinkClick r:id="rId10"/>
              </a:rPr>
              <a:t>(7), 144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46637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 smtClean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 smtClean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 smtClean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 smtClean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 smtClean="0"/>
              <a:t>PRESENTER´S NAME</a:t>
            </a:r>
            <a:endParaRPr lang="en-US" b="1" dirty="0" smtClean="0"/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pt-BR" dirty="0" smtClean="0"/>
              <a:t>Presenter´s e-mail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GNPS Tutorial Module - MolNetEnhancer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13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072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5">
            <a:extLst>
              <a:ext uri="{FF2B5EF4-FFF2-40B4-BE49-F238E27FC236}">
                <a16:creationId xmlns:a16="http://schemas.microsoft.com/office/drawing/2014/main" id="{2C3D71C1-79BA-CE44-9326-98AB002973C4}"/>
              </a:ext>
            </a:extLst>
          </p:cNvPr>
          <p:cNvSpPr txBox="1">
            <a:spLocks/>
          </p:cNvSpPr>
          <p:nvPr/>
        </p:nvSpPr>
        <p:spPr>
          <a:xfrm>
            <a:off x="57955" y="214406"/>
            <a:ext cx="2891308" cy="4629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2700" b="1" dirty="0" err="1"/>
              <a:t>MolNetEnhancer</a:t>
            </a:r>
            <a:endParaRPr lang="nl-NL" sz="2700" b="1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D80A777-AC00-5D4F-A1E2-C74C3AE33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31" y="920572"/>
            <a:ext cx="3431915" cy="521980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7992181A-0AD4-F342-BB3D-2C5672B13AD1}"/>
              </a:ext>
            </a:extLst>
          </p:cNvPr>
          <p:cNvSpPr txBox="1"/>
          <p:nvPr/>
        </p:nvSpPr>
        <p:spPr>
          <a:xfrm>
            <a:off x="6091319" y="4507391"/>
            <a:ext cx="30160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Enhanced annotation!</a:t>
            </a:r>
          </a:p>
          <a:p>
            <a:endParaRPr lang="en-US" sz="2400" b="1" dirty="0">
              <a:solidFill>
                <a:srgbClr val="002060"/>
              </a:solidFill>
            </a:endParaRPr>
          </a:p>
          <a:p>
            <a:r>
              <a:rPr lang="en-US" sz="2400" b="1" dirty="0"/>
              <a:t>Discover relevant </a:t>
            </a:r>
          </a:p>
          <a:p>
            <a:r>
              <a:rPr lang="en-US" sz="2400" b="1" dirty="0"/>
              <a:t>features!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78569F0-9239-8F47-818C-8372CFBD147F}"/>
              </a:ext>
            </a:extLst>
          </p:cNvPr>
          <p:cNvSpPr txBox="1"/>
          <p:nvPr/>
        </p:nvSpPr>
        <p:spPr>
          <a:xfrm>
            <a:off x="3874194" y="6014210"/>
            <a:ext cx="126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Annotation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952DE7DA-5519-604D-AD7E-DAE1FA51DC62}"/>
              </a:ext>
            </a:extLst>
          </p:cNvPr>
          <p:cNvSpPr txBox="1"/>
          <p:nvPr/>
        </p:nvSpPr>
        <p:spPr>
          <a:xfrm>
            <a:off x="5182810" y="6014210"/>
            <a:ext cx="122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Mining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F6F0658-B7B9-C244-91E2-DE52974BE6CE}"/>
              </a:ext>
            </a:extLst>
          </p:cNvPr>
          <p:cNvSpPr txBox="1"/>
          <p:nvPr/>
        </p:nvSpPr>
        <p:spPr>
          <a:xfrm>
            <a:off x="2901756" y="6014210"/>
            <a:ext cx="122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Network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588311B-974D-3047-BF31-C48A9D4092B1}"/>
              </a:ext>
            </a:extLst>
          </p:cNvPr>
          <p:cNvSpPr/>
          <p:nvPr/>
        </p:nvSpPr>
        <p:spPr>
          <a:xfrm>
            <a:off x="2746577" y="492346"/>
            <a:ext cx="35223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Ernst et al., </a:t>
            </a:r>
            <a:r>
              <a:rPr lang="en-US" sz="1600" b="1" i="1" dirty="0">
                <a:hlinkClick r:id="rId3"/>
              </a:rPr>
              <a:t>Metabolites</a:t>
            </a:r>
            <a:r>
              <a:rPr lang="en-US" sz="1600" b="1" dirty="0">
                <a:hlinkClick r:id="rId3"/>
              </a:rPr>
              <a:t> 2019, </a:t>
            </a:r>
            <a:r>
              <a:rPr lang="en-US" sz="1600" b="1" i="1" dirty="0">
                <a:hlinkClick r:id="rId3"/>
              </a:rPr>
              <a:t>9</a:t>
            </a:r>
            <a:r>
              <a:rPr lang="en-US" sz="1600" b="1" dirty="0">
                <a:hlinkClick r:id="rId3"/>
              </a:rPr>
              <a:t>(7), 144</a:t>
            </a:r>
            <a:endParaRPr lang="en-US" sz="1600" b="1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7F1BA93-F922-E54C-BBA1-CE06D6E4B27A}"/>
              </a:ext>
            </a:extLst>
          </p:cNvPr>
          <p:cNvSpPr/>
          <p:nvPr/>
        </p:nvSpPr>
        <p:spPr>
          <a:xfrm>
            <a:off x="0" y="6462076"/>
            <a:ext cx="29017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https://</a:t>
            </a:r>
            <a:r>
              <a:rPr lang="en-US" sz="900" b="1" dirty="0" err="1">
                <a:solidFill>
                  <a:srgbClr val="7030A0"/>
                </a:solidFill>
              </a:rPr>
              <a:t>github.com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madeleineernst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pyMolNetEnhancer</a:t>
            </a:r>
            <a:endParaRPr lang="en-US" sz="900" b="1" dirty="0">
              <a:solidFill>
                <a:srgbClr val="7030A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9FA4AA4F-4C5A-5143-BD85-5C8816EC2242}"/>
              </a:ext>
            </a:extLst>
          </p:cNvPr>
          <p:cNvSpPr/>
          <p:nvPr/>
        </p:nvSpPr>
        <p:spPr>
          <a:xfrm>
            <a:off x="0" y="6615895"/>
            <a:ext cx="28504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https://</a:t>
            </a:r>
            <a:r>
              <a:rPr lang="en-US" sz="900" b="1" dirty="0" err="1">
                <a:solidFill>
                  <a:srgbClr val="7030A0"/>
                </a:solidFill>
              </a:rPr>
              <a:t>github.com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madeleineernst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RMolNetEnhancer</a:t>
            </a:r>
            <a:endParaRPr lang="en-US" sz="900" b="1" dirty="0">
              <a:solidFill>
                <a:srgbClr val="7030A0"/>
              </a:solidFill>
            </a:endParaRPr>
          </a:p>
        </p:txBody>
      </p:sp>
      <p:sp>
        <p:nvSpPr>
          <p:cNvPr id="15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MolNetEnhancer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34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8" y="999116"/>
            <a:ext cx="6400800" cy="5255971"/>
          </a:xfrm>
          <a:prstGeom prst="rect">
            <a:avLst/>
          </a:prstGeom>
        </p:spPr>
      </p:pic>
      <p:sp>
        <p:nvSpPr>
          <p:cNvPr id="3" name="Titel 5">
            <a:extLst>
              <a:ext uri="{FF2B5EF4-FFF2-40B4-BE49-F238E27FC236}">
                <a16:creationId xmlns:a16="http://schemas.microsoft.com/office/drawing/2014/main" id="{2C3D71C1-79BA-CE44-9326-98AB002973C4}"/>
              </a:ext>
            </a:extLst>
          </p:cNvPr>
          <p:cNvSpPr txBox="1">
            <a:spLocks/>
          </p:cNvSpPr>
          <p:nvPr/>
        </p:nvSpPr>
        <p:spPr>
          <a:xfrm>
            <a:off x="80649" y="214407"/>
            <a:ext cx="7965583" cy="39090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smtClean="0">
                <a:latin typeface="+mn-lt"/>
              </a:rPr>
              <a:t>Schematic </a:t>
            </a:r>
            <a:r>
              <a:rPr lang="en-US" sz="2000" b="1" dirty="0">
                <a:latin typeface="+mn-lt"/>
              </a:rPr>
              <a:t>overview of how the chemical classification </a:t>
            </a:r>
            <a:r>
              <a:rPr lang="en-US" sz="2000" b="1" dirty="0" smtClean="0">
                <a:latin typeface="+mn-lt"/>
              </a:rPr>
              <a:t>score</a:t>
            </a:r>
            <a:endParaRPr lang="nl-NL" sz="2000" b="1" dirty="0">
              <a:latin typeface="+mn-lt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588311B-974D-3047-BF31-C48A9D4092B1}"/>
              </a:ext>
            </a:extLst>
          </p:cNvPr>
          <p:cNvSpPr/>
          <p:nvPr/>
        </p:nvSpPr>
        <p:spPr>
          <a:xfrm>
            <a:off x="5084092" y="5815271"/>
            <a:ext cx="35223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Ernst et al., </a:t>
            </a:r>
            <a:r>
              <a:rPr lang="en-US" sz="1600" b="1" i="1" dirty="0">
                <a:hlinkClick r:id="rId3"/>
              </a:rPr>
              <a:t>Metabolites</a:t>
            </a:r>
            <a:r>
              <a:rPr lang="en-US" sz="1600" b="1" dirty="0">
                <a:hlinkClick r:id="rId3"/>
              </a:rPr>
              <a:t> 2019, </a:t>
            </a:r>
            <a:r>
              <a:rPr lang="en-US" sz="1600" b="1" i="1" dirty="0">
                <a:hlinkClick r:id="rId3"/>
              </a:rPr>
              <a:t>9</a:t>
            </a:r>
            <a:r>
              <a:rPr lang="en-US" sz="1600" b="1" dirty="0">
                <a:hlinkClick r:id="rId3"/>
              </a:rPr>
              <a:t>(7), 144</a:t>
            </a:r>
            <a:endParaRPr lang="en-US" sz="1600" b="1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7F1BA93-F922-E54C-BBA1-CE06D6E4B27A}"/>
              </a:ext>
            </a:extLst>
          </p:cNvPr>
          <p:cNvSpPr/>
          <p:nvPr/>
        </p:nvSpPr>
        <p:spPr>
          <a:xfrm>
            <a:off x="0" y="6462076"/>
            <a:ext cx="29017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https://</a:t>
            </a:r>
            <a:r>
              <a:rPr lang="en-US" sz="900" b="1" dirty="0" err="1">
                <a:solidFill>
                  <a:srgbClr val="7030A0"/>
                </a:solidFill>
              </a:rPr>
              <a:t>github.com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madeleineernst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pyMolNetEnhancer</a:t>
            </a:r>
            <a:endParaRPr lang="en-US" sz="900" b="1" dirty="0">
              <a:solidFill>
                <a:srgbClr val="7030A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9FA4AA4F-4C5A-5143-BD85-5C8816EC2242}"/>
              </a:ext>
            </a:extLst>
          </p:cNvPr>
          <p:cNvSpPr/>
          <p:nvPr/>
        </p:nvSpPr>
        <p:spPr>
          <a:xfrm>
            <a:off x="0" y="6615895"/>
            <a:ext cx="28504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https://</a:t>
            </a:r>
            <a:r>
              <a:rPr lang="en-US" sz="900" b="1" dirty="0" err="1">
                <a:solidFill>
                  <a:srgbClr val="7030A0"/>
                </a:solidFill>
              </a:rPr>
              <a:t>github.com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madeleineernst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RMolNetEnhancer</a:t>
            </a:r>
            <a:endParaRPr lang="en-US" sz="900" b="1" dirty="0">
              <a:solidFill>
                <a:srgbClr val="7030A0"/>
              </a:solidFill>
            </a:endParaRPr>
          </a:p>
        </p:txBody>
      </p:sp>
      <p:sp>
        <p:nvSpPr>
          <p:cNvPr id="15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MolNetEnhancer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6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5">
            <a:extLst>
              <a:ext uri="{FF2B5EF4-FFF2-40B4-BE49-F238E27FC236}">
                <a16:creationId xmlns:a16="http://schemas.microsoft.com/office/drawing/2014/main" id="{2C3D71C1-79BA-CE44-9326-98AB002973C4}"/>
              </a:ext>
            </a:extLst>
          </p:cNvPr>
          <p:cNvSpPr txBox="1">
            <a:spLocks/>
          </p:cNvSpPr>
          <p:nvPr/>
        </p:nvSpPr>
        <p:spPr>
          <a:xfrm>
            <a:off x="80649" y="214407"/>
            <a:ext cx="7965583" cy="39090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+mn-lt"/>
              </a:rPr>
              <a:t>MolNetEnhancer increases chemical structural information obtained for Euphorbia specialized metabolites.</a:t>
            </a:r>
            <a:endParaRPr lang="nl-NL" sz="2000" b="1" dirty="0">
              <a:latin typeface="+mn-lt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588311B-974D-3047-BF31-C48A9D4092B1}"/>
              </a:ext>
            </a:extLst>
          </p:cNvPr>
          <p:cNvSpPr/>
          <p:nvPr/>
        </p:nvSpPr>
        <p:spPr>
          <a:xfrm>
            <a:off x="5084092" y="5815271"/>
            <a:ext cx="35223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2"/>
              </a:rPr>
              <a:t>Ernst et al., </a:t>
            </a:r>
            <a:r>
              <a:rPr lang="en-US" sz="1600" b="1" i="1" dirty="0">
                <a:hlinkClick r:id="rId2"/>
              </a:rPr>
              <a:t>Metabolites</a:t>
            </a:r>
            <a:r>
              <a:rPr lang="en-US" sz="1600" b="1" dirty="0">
                <a:hlinkClick r:id="rId2"/>
              </a:rPr>
              <a:t> 2019, </a:t>
            </a:r>
            <a:r>
              <a:rPr lang="en-US" sz="1600" b="1" i="1" dirty="0">
                <a:hlinkClick r:id="rId2"/>
              </a:rPr>
              <a:t>9</a:t>
            </a:r>
            <a:r>
              <a:rPr lang="en-US" sz="1600" b="1" dirty="0">
                <a:hlinkClick r:id="rId2"/>
              </a:rPr>
              <a:t>(7), 144</a:t>
            </a:r>
            <a:endParaRPr lang="en-US" sz="1600" b="1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7F1BA93-F922-E54C-BBA1-CE06D6E4B27A}"/>
              </a:ext>
            </a:extLst>
          </p:cNvPr>
          <p:cNvSpPr/>
          <p:nvPr/>
        </p:nvSpPr>
        <p:spPr>
          <a:xfrm>
            <a:off x="0" y="6462076"/>
            <a:ext cx="29017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https://</a:t>
            </a:r>
            <a:r>
              <a:rPr lang="en-US" sz="900" b="1" dirty="0" err="1">
                <a:solidFill>
                  <a:srgbClr val="7030A0"/>
                </a:solidFill>
              </a:rPr>
              <a:t>github.com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madeleineernst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pyMolNetEnhancer</a:t>
            </a:r>
            <a:endParaRPr lang="en-US" sz="900" b="1" dirty="0">
              <a:solidFill>
                <a:srgbClr val="7030A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9FA4AA4F-4C5A-5143-BD85-5C8816EC2242}"/>
              </a:ext>
            </a:extLst>
          </p:cNvPr>
          <p:cNvSpPr/>
          <p:nvPr/>
        </p:nvSpPr>
        <p:spPr>
          <a:xfrm>
            <a:off x="0" y="6615895"/>
            <a:ext cx="28504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https://</a:t>
            </a:r>
            <a:r>
              <a:rPr lang="en-US" sz="900" b="1" dirty="0" err="1">
                <a:solidFill>
                  <a:srgbClr val="7030A0"/>
                </a:solidFill>
              </a:rPr>
              <a:t>github.com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madeleineernst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RMolNetEnhancer</a:t>
            </a:r>
            <a:endParaRPr lang="en-US" sz="900" b="1" dirty="0">
              <a:solidFill>
                <a:srgbClr val="7030A0"/>
              </a:solidFill>
            </a:endParaRPr>
          </a:p>
        </p:txBody>
      </p:sp>
      <p:sp>
        <p:nvSpPr>
          <p:cNvPr id="15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MolNetEnhancer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32" y="1041588"/>
            <a:ext cx="7315200" cy="477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3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419" y="898767"/>
            <a:ext cx="3951163" cy="5486400"/>
          </a:xfrm>
          <a:prstGeom prst="rect">
            <a:avLst/>
          </a:prstGeom>
        </p:spPr>
      </p:pic>
      <p:sp>
        <p:nvSpPr>
          <p:cNvPr id="3" name="Titel 5">
            <a:extLst>
              <a:ext uri="{FF2B5EF4-FFF2-40B4-BE49-F238E27FC236}">
                <a16:creationId xmlns:a16="http://schemas.microsoft.com/office/drawing/2014/main" id="{2C3D71C1-79BA-CE44-9326-98AB002973C4}"/>
              </a:ext>
            </a:extLst>
          </p:cNvPr>
          <p:cNvSpPr txBox="1">
            <a:spLocks/>
          </p:cNvSpPr>
          <p:nvPr/>
        </p:nvSpPr>
        <p:spPr>
          <a:xfrm>
            <a:off x="80649" y="214406"/>
            <a:ext cx="7965583" cy="60745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+mn-lt"/>
              </a:rPr>
              <a:t>MolNetEnhancer increases chemical structural information obtained for </a:t>
            </a:r>
            <a:r>
              <a:rPr lang="en-US" sz="2000" b="1" dirty="0" err="1">
                <a:latin typeface="+mn-lt"/>
              </a:rPr>
              <a:t>Rhamnaceae</a:t>
            </a:r>
            <a:r>
              <a:rPr lang="en-US" sz="2000" b="1" dirty="0" smtClean="0">
                <a:latin typeface="+mn-lt"/>
              </a:rPr>
              <a:t> </a:t>
            </a:r>
            <a:r>
              <a:rPr lang="en-US" sz="2000" b="1" dirty="0">
                <a:latin typeface="+mn-lt"/>
              </a:rPr>
              <a:t>specialized metabolites.</a:t>
            </a:r>
            <a:endParaRPr lang="nl-NL" sz="2000" b="1" dirty="0">
              <a:latin typeface="+mn-lt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588311B-974D-3047-BF31-C48A9D4092B1}"/>
              </a:ext>
            </a:extLst>
          </p:cNvPr>
          <p:cNvSpPr/>
          <p:nvPr/>
        </p:nvSpPr>
        <p:spPr>
          <a:xfrm>
            <a:off x="5314175" y="6017796"/>
            <a:ext cx="35223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Ernst et al., </a:t>
            </a:r>
            <a:r>
              <a:rPr lang="en-US" sz="1600" b="1" i="1" dirty="0">
                <a:hlinkClick r:id="rId3"/>
              </a:rPr>
              <a:t>Metabolites</a:t>
            </a:r>
            <a:r>
              <a:rPr lang="en-US" sz="1600" b="1" dirty="0">
                <a:hlinkClick r:id="rId3"/>
              </a:rPr>
              <a:t> 2019, </a:t>
            </a:r>
            <a:r>
              <a:rPr lang="en-US" sz="1600" b="1" i="1" dirty="0">
                <a:hlinkClick r:id="rId3"/>
              </a:rPr>
              <a:t>9</a:t>
            </a:r>
            <a:r>
              <a:rPr lang="en-US" sz="1600" b="1" dirty="0">
                <a:hlinkClick r:id="rId3"/>
              </a:rPr>
              <a:t>(7), 144</a:t>
            </a:r>
            <a:endParaRPr lang="en-US" sz="1600" b="1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7F1BA93-F922-E54C-BBA1-CE06D6E4B27A}"/>
              </a:ext>
            </a:extLst>
          </p:cNvPr>
          <p:cNvSpPr/>
          <p:nvPr/>
        </p:nvSpPr>
        <p:spPr>
          <a:xfrm>
            <a:off x="0" y="6462076"/>
            <a:ext cx="29017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https://</a:t>
            </a:r>
            <a:r>
              <a:rPr lang="en-US" sz="900" b="1" dirty="0" err="1">
                <a:solidFill>
                  <a:srgbClr val="7030A0"/>
                </a:solidFill>
              </a:rPr>
              <a:t>github.com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madeleineernst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pyMolNetEnhancer</a:t>
            </a:r>
            <a:endParaRPr lang="en-US" sz="900" b="1" dirty="0">
              <a:solidFill>
                <a:srgbClr val="7030A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9FA4AA4F-4C5A-5143-BD85-5C8816EC2242}"/>
              </a:ext>
            </a:extLst>
          </p:cNvPr>
          <p:cNvSpPr/>
          <p:nvPr/>
        </p:nvSpPr>
        <p:spPr>
          <a:xfrm>
            <a:off x="0" y="6615895"/>
            <a:ext cx="28504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https://</a:t>
            </a:r>
            <a:r>
              <a:rPr lang="en-US" sz="900" b="1" dirty="0" err="1">
                <a:solidFill>
                  <a:srgbClr val="7030A0"/>
                </a:solidFill>
              </a:rPr>
              <a:t>github.com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madeleineernst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RMolNetEnhancer</a:t>
            </a:r>
            <a:endParaRPr lang="en-US" sz="900" b="1" dirty="0">
              <a:solidFill>
                <a:srgbClr val="7030A0"/>
              </a:solidFill>
            </a:endParaRPr>
          </a:p>
        </p:txBody>
      </p:sp>
      <p:sp>
        <p:nvSpPr>
          <p:cNvPr id="15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MolNetEnhancer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9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63"/>
          <a:stretch/>
        </p:blipFill>
        <p:spPr>
          <a:xfrm>
            <a:off x="1550136" y="1066168"/>
            <a:ext cx="5962727" cy="5459236"/>
          </a:xfrm>
          <a:prstGeom prst="rect">
            <a:avLst/>
          </a:prstGeom>
        </p:spPr>
      </p:pic>
      <p:sp>
        <p:nvSpPr>
          <p:cNvPr id="3" name="Titel 5">
            <a:extLst>
              <a:ext uri="{FF2B5EF4-FFF2-40B4-BE49-F238E27FC236}">
                <a16:creationId xmlns:a16="http://schemas.microsoft.com/office/drawing/2014/main" id="{2C3D71C1-79BA-CE44-9326-98AB002973C4}"/>
              </a:ext>
            </a:extLst>
          </p:cNvPr>
          <p:cNvSpPr txBox="1">
            <a:spLocks/>
          </p:cNvSpPr>
          <p:nvPr/>
        </p:nvSpPr>
        <p:spPr>
          <a:xfrm>
            <a:off x="80649" y="214406"/>
            <a:ext cx="7965583" cy="60745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sz="2000" b="1" dirty="0">
              <a:latin typeface="+mn-lt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588311B-974D-3047-BF31-C48A9D4092B1}"/>
              </a:ext>
            </a:extLst>
          </p:cNvPr>
          <p:cNvSpPr/>
          <p:nvPr/>
        </p:nvSpPr>
        <p:spPr>
          <a:xfrm>
            <a:off x="5314175" y="6017796"/>
            <a:ext cx="35223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Ernst et al., </a:t>
            </a:r>
            <a:r>
              <a:rPr lang="en-US" sz="1600" b="1" i="1" dirty="0">
                <a:hlinkClick r:id="rId3"/>
              </a:rPr>
              <a:t>Metabolites</a:t>
            </a:r>
            <a:r>
              <a:rPr lang="en-US" sz="1600" b="1" dirty="0">
                <a:hlinkClick r:id="rId3"/>
              </a:rPr>
              <a:t> 2019, </a:t>
            </a:r>
            <a:r>
              <a:rPr lang="en-US" sz="1600" b="1" i="1" dirty="0">
                <a:hlinkClick r:id="rId3"/>
              </a:rPr>
              <a:t>9</a:t>
            </a:r>
            <a:r>
              <a:rPr lang="en-US" sz="1600" b="1" dirty="0">
                <a:hlinkClick r:id="rId3"/>
              </a:rPr>
              <a:t>(7), 144</a:t>
            </a:r>
            <a:endParaRPr lang="en-US" sz="1600" b="1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7F1BA93-F922-E54C-BBA1-CE06D6E4B27A}"/>
              </a:ext>
            </a:extLst>
          </p:cNvPr>
          <p:cNvSpPr/>
          <p:nvPr/>
        </p:nvSpPr>
        <p:spPr>
          <a:xfrm>
            <a:off x="0" y="6462076"/>
            <a:ext cx="29017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https://</a:t>
            </a:r>
            <a:r>
              <a:rPr lang="en-US" sz="900" b="1" dirty="0" err="1">
                <a:solidFill>
                  <a:srgbClr val="7030A0"/>
                </a:solidFill>
              </a:rPr>
              <a:t>github.com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madeleineernst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pyMolNetEnhancer</a:t>
            </a:r>
            <a:endParaRPr lang="en-US" sz="900" b="1" dirty="0">
              <a:solidFill>
                <a:srgbClr val="7030A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9FA4AA4F-4C5A-5143-BD85-5C8816EC2242}"/>
              </a:ext>
            </a:extLst>
          </p:cNvPr>
          <p:cNvSpPr/>
          <p:nvPr/>
        </p:nvSpPr>
        <p:spPr>
          <a:xfrm>
            <a:off x="0" y="6615895"/>
            <a:ext cx="28504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https://</a:t>
            </a:r>
            <a:r>
              <a:rPr lang="en-US" sz="900" b="1" dirty="0" err="1">
                <a:solidFill>
                  <a:srgbClr val="7030A0"/>
                </a:solidFill>
              </a:rPr>
              <a:t>github.com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madeleineernst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RMolNetEnhancer</a:t>
            </a:r>
            <a:endParaRPr lang="en-US" sz="900" b="1" dirty="0">
              <a:solidFill>
                <a:srgbClr val="7030A0"/>
              </a:solidFill>
            </a:endParaRPr>
          </a:p>
        </p:txBody>
      </p:sp>
      <p:sp>
        <p:nvSpPr>
          <p:cNvPr id="15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MolNetEnhancer</a:t>
            </a:r>
            <a:endParaRPr lang="en-US" dirty="0"/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2C3D71C1-79BA-CE44-9326-98AB002973C4}"/>
              </a:ext>
            </a:extLst>
          </p:cNvPr>
          <p:cNvSpPr txBox="1">
            <a:spLocks/>
          </p:cNvSpPr>
          <p:nvPr/>
        </p:nvSpPr>
        <p:spPr>
          <a:xfrm>
            <a:off x="233049" y="366806"/>
            <a:ext cx="7965583" cy="60745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+mn-lt"/>
              </a:rPr>
              <a:t>MolNetEnhancer increases chemical structural information obtained for </a:t>
            </a:r>
            <a:r>
              <a:rPr lang="en-US" sz="2000" b="1" dirty="0" err="1">
                <a:latin typeface="+mn-lt"/>
              </a:rPr>
              <a:t>Rhamnaceae</a:t>
            </a:r>
            <a:r>
              <a:rPr lang="en-US" sz="2000" b="1" dirty="0" smtClean="0">
                <a:latin typeface="+mn-lt"/>
              </a:rPr>
              <a:t> </a:t>
            </a:r>
            <a:r>
              <a:rPr lang="en-US" sz="2000" b="1" dirty="0">
                <a:latin typeface="+mn-lt"/>
              </a:rPr>
              <a:t>specialized metabolites.</a:t>
            </a:r>
            <a:endParaRPr lang="nl-NL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509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49" y="898767"/>
            <a:ext cx="7270883" cy="54864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C588311B-974D-3047-BF31-C48A9D4092B1}"/>
              </a:ext>
            </a:extLst>
          </p:cNvPr>
          <p:cNvSpPr/>
          <p:nvPr/>
        </p:nvSpPr>
        <p:spPr>
          <a:xfrm>
            <a:off x="5314175" y="6017796"/>
            <a:ext cx="35223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Ernst et al., </a:t>
            </a:r>
            <a:r>
              <a:rPr lang="en-US" sz="1600" b="1" i="1" dirty="0">
                <a:hlinkClick r:id="rId3"/>
              </a:rPr>
              <a:t>Metabolites</a:t>
            </a:r>
            <a:r>
              <a:rPr lang="en-US" sz="1600" b="1" dirty="0">
                <a:hlinkClick r:id="rId3"/>
              </a:rPr>
              <a:t> 2019, </a:t>
            </a:r>
            <a:r>
              <a:rPr lang="en-US" sz="1600" b="1" i="1" dirty="0">
                <a:hlinkClick r:id="rId3"/>
              </a:rPr>
              <a:t>9</a:t>
            </a:r>
            <a:r>
              <a:rPr lang="en-US" sz="1600" b="1" dirty="0">
                <a:hlinkClick r:id="rId3"/>
              </a:rPr>
              <a:t>(7), 144</a:t>
            </a:r>
            <a:endParaRPr lang="en-US" sz="1600" b="1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7F1BA93-F922-E54C-BBA1-CE06D6E4B27A}"/>
              </a:ext>
            </a:extLst>
          </p:cNvPr>
          <p:cNvSpPr/>
          <p:nvPr/>
        </p:nvSpPr>
        <p:spPr>
          <a:xfrm>
            <a:off x="0" y="6462076"/>
            <a:ext cx="29017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https://</a:t>
            </a:r>
            <a:r>
              <a:rPr lang="en-US" sz="900" b="1" dirty="0" err="1">
                <a:solidFill>
                  <a:srgbClr val="7030A0"/>
                </a:solidFill>
              </a:rPr>
              <a:t>github.com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madeleineernst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pyMolNetEnhancer</a:t>
            </a:r>
            <a:endParaRPr lang="en-US" sz="900" b="1" dirty="0">
              <a:solidFill>
                <a:srgbClr val="7030A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9FA4AA4F-4C5A-5143-BD85-5C8816EC2242}"/>
              </a:ext>
            </a:extLst>
          </p:cNvPr>
          <p:cNvSpPr/>
          <p:nvPr/>
        </p:nvSpPr>
        <p:spPr>
          <a:xfrm>
            <a:off x="0" y="6615895"/>
            <a:ext cx="28504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https://</a:t>
            </a:r>
            <a:r>
              <a:rPr lang="en-US" sz="900" b="1" dirty="0" err="1">
                <a:solidFill>
                  <a:srgbClr val="7030A0"/>
                </a:solidFill>
              </a:rPr>
              <a:t>github.com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madeleineernst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RMolNetEnhancer</a:t>
            </a:r>
            <a:endParaRPr lang="en-US" sz="900" b="1" dirty="0">
              <a:solidFill>
                <a:srgbClr val="7030A0"/>
              </a:solidFill>
            </a:endParaRPr>
          </a:p>
        </p:txBody>
      </p:sp>
      <p:sp>
        <p:nvSpPr>
          <p:cNvPr id="15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MolNetEnhancer</a:t>
            </a:r>
            <a:endParaRPr lang="en-US" dirty="0"/>
          </a:p>
        </p:txBody>
      </p:sp>
      <p:sp>
        <p:nvSpPr>
          <p:cNvPr id="9" name="Titel 5">
            <a:extLst>
              <a:ext uri="{FF2B5EF4-FFF2-40B4-BE49-F238E27FC236}">
                <a16:creationId xmlns:a16="http://schemas.microsoft.com/office/drawing/2014/main" id="{2C3D71C1-79BA-CE44-9326-98AB002973C4}"/>
              </a:ext>
            </a:extLst>
          </p:cNvPr>
          <p:cNvSpPr txBox="1">
            <a:spLocks/>
          </p:cNvSpPr>
          <p:nvPr/>
        </p:nvSpPr>
        <p:spPr>
          <a:xfrm>
            <a:off x="80649" y="214406"/>
            <a:ext cx="7965583" cy="36514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Chemical diversity of marine sediment </a:t>
            </a:r>
            <a:r>
              <a:rPr lang="en-US" sz="2000" b="1" i="1" dirty="0" err="1" smtClean="0"/>
              <a:t>Salinispora</a:t>
            </a:r>
            <a:r>
              <a:rPr lang="en-US" sz="2000" b="1" i="1" dirty="0" smtClean="0"/>
              <a:t> </a:t>
            </a:r>
            <a:r>
              <a:rPr lang="en-US" sz="2000" b="1" dirty="0" smtClean="0"/>
              <a:t>and </a:t>
            </a:r>
            <a:r>
              <a:rPr lang="en-US" sz="2000" b="1" i="1" dirty="0" smtClean="0"/>
              <a:t>Streptomyces</a:t>
            </a:r>
            <a:endParaRPr lang="nl-NL" sz="2000" b="1" dirty="0"/>
          </a:p>
        </p:txBody>
      </p:sp>
    </p:spTree>
    <p:extLst>
      <p:ext uri="{BB962C8B-B14F-4D97-AF65-F5344CB8AC3E}">
        <p14:creationId xmlns:p14="http://schemas.microsoft.com/office/powerpoint/2010/main" val="378320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87" y="777612"/>
            <a:ext cx="7032422" cy="5486400"/>
          </a:xfrm>
          <a:prstGeom prst="rect">
            <a:avLst/>
          </a:prstGeom>
        </p:spPr>
      </p:pic>
      <p:sp>
        <p:nvSpPr>
          <p:cNvPr id="3" name="Titel 5">
            <a:extLst>
              <a:ext uri="{FF2B5EF4-FFF2-40B4-BE49-F238E27FC236}">
                <a16:creationId xmlns:a16="http://schemas.microsoft.com/office/drawing/2014/main" id="{2C3D71C1-79BA-CE44-9326-98AB002973C4}"/>
              </a:ext>
            </a:extLst>
          </p:cNvPr>
          <p:cNvSpPr txBox="1">
            <a:spLocks/>
          </p:cNvSpPr>
          <p:nvPr/>
        </p:nvSpPr>
        <p:spPr>
          <a:xfrm>
            <a:off x="80649" y="214406"/>
            <a:ext cx="7965583" cy="36514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Chemical diversity of marine sediment </a:t>
            </a:r>
            <a:r>
              <a:rPr lang="en-US" sz="2000" b="1" i="1" dirty="0" err="1" smtClean="0"/>
              <a:t>Salinispora</a:t>
            </a:r>
            <a:r>
              <a:rPr lang="en-US" sz="2000" b="1" i="1" dirty="0" smtClean="0"/>
              <a:t> </a:t>
            </a:r>
            <a:r>
              <a:rPr lang="en-US" sz="2000" b="1" dirty="0" smtClean="0"/>
              <a:t>and </a:t>
            </a:r>
            <a:r>
              <a:rPr lang="en-US" sz="2000" b="1" i="1" dirty="0" smtClean="0"/>
              <a:t>Streptomyces</a:t>
            </a:r>
            <a:endParaRPr lang="nl-NL" sz="2000" b="1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588311B-974D-3047-BF31-C48A9D4092B1}"/>
              </a:ext>
            </a:extLst>
          </p:cNvPr>
          <p:cNvSpPr/>
          <p:nvPr/>
        </p:nvSpPr>
        <p:spPr>
          <a:xfrm>
            <a:off x="5314175" y="6017796"/>
            <a:ext cx="35223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Ernst et al., </a:t>
            </a:r>
            <a:r>
              <a:rPr lang="en-US" sz="1600" b="1" i="1" dirty="0">
                <a:hlinkClick r:id="rId3"/>
              </a:rPr>
              <a:t>Metabolites</a:t>
            </a:r>
            <a:r>
              <a:rPr lang="en-US" sz="1600" b="1" dirty="0">
                <a:hlinkClick r:id="rId3"/>
              </a:rPr>
              <a:t> 2019, </a:t>
            </a:r>
            <a:r>
              <a:rPr lang="en-US" sz="1600" b="1" i="1" dirty="0">
                <a:hlinkClick r:id="rId3"/>
              </a:rPr>
              <a:t>9</a:t>
            </a:r>
            <a:r>
              <a:rPr lang="en-US" sz="1600" b="1" dirty="0">
                <a:hlinkClick r:id="rId3"/>
              </a:rPr>
              <a:t>(7), 144</a:t>
            </a:r>
            <a:endParaRPr lang="en-US" sz="1600" b="1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7F1BA93-F922-E54C-BBA1-CE06D6E4B27A}"/>
              </a:ext>
            </a:extLst>
          </p:cNvPr>
          <p:cNvSpPr/>
          <p:nvPr/>
        </p:nvSpPr>
        <p:spPr>
          <a:xfrm>
            <a:off x="0" y="6462076"/>
            <a:ext cx="29017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https://</a:t>
            </a:r>
            <a:r>
              <a:rPr lang="en-US" sz="900" b="1" dirty="0" err="1">
                <a:solidFill>
                  <a:srgbClr val="7030A0"/>
                </a:solidFill>
              </a:rPr>
              <a:t>github.com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madeleineernst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pyMolNetEnhancer</a:t>
            </a:r>
            <a:endParaRPr lang="en-US" sz="900" b="1" dirty="0">
              <a:solidFill>
                <a:srgbClr val="7030A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9FA4AA4F-4C5A-5143-BD85-5C8816EC2242}"/>
              </a:ext>
            </a:extLst>
          </p:cNvPr>
          <p:cNvSpPr/>
          <p:nvPr/>
        </p:nvSpPr>
        <p:spPr>
          <a:xfrm>
            <a:off x="0" y="6615895"/>
            <a:ext cx="28504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https://</a:t>
            </a:r>
            <a:r>
              <a:rPr lang="en-US" sz="900" b="1" dirty="0" err="1">
                <a:solidFill>
                  <a:srgbClr val="7030A0"/>
                </a:solidFill>
              </a:rPr>
              <a:t>github.com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madeleineernst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RMolNetEnhancer</a:t>
            </a:r>
            <a:endParaRPr lang="en-US" sz="900" b="1" dirty="0">
              <a:solidFill>
                <a:srgbClr val="7030A0"/>
              </a:solidFill>
            </a:endParaRPr>
          </a:p>
        </p:txBody>
      </p:sp>
      <p:sp>
        <p:nvSpPr>
          <p:cNvPr id="15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MolNetEnhancer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42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39" y="869950"/>
            <a:ext cx="7072960" cy="5486400"/>
          </a:xfrm>
          <a:prstGeom prst="rect">
            <a:avLst/>
          </a:prstGeom>
        </p:spPr>
      </p:pic>
      <p:sp>
        <p:nvSpPr>
          <p:cNvPr id="3" name="Titel 5">
            <a:extLst>
              <a:ext uri="{FF2B5EF4-FFF2-40B4-BE49-F238E27FC236}">
                <a16:creationId xmlns:a16="http://schemas.microsoft.com/office/drawing/2014/main" id="{2C3D71C1-79BA-CE44-9326-98AB002973C4}"/>
              </a:ext>
            </a:extLst>
          </p:cNvPr>
          <p:cNvSpPr txBox="1">
            <a:spLocks/>
          </p:cNvSpPr>
          <p:nvPr/>
        </p:nvSpPr>
        <p:spPr>
          <a:xfrm>
            <a:off x="0" y="214406"/>
            <a:ext cx="8145887" cy="40378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+mn-lt"/>
              </a:rPr>
              <a:t>Chemical diversity of Nematode symbionts </a:t>
            </a:r>
            <a:r>
              <a:rPr lang="en-US" sz="2000" b="1" i="1" dirty="0" err="1" smtClean="0">
                <a:latin typeface="+mn-lt"/>
              </a:rPr>
              <a:t>Photorhabdus</a:t>
            </a:r>
            <a:r>
              <a:rPr lang="en-US" sz="2000" b="1" dirty="0" smtClean="0">
                <a:latin typeface="+mn-lt"/>
              </a:rPr>
              <a:t> and </a:t>
            </a:r>
            <a:r>
              <a:rPr lang="en-US" sz="2000" b="1" i="1" dirty="0" err="1" smtClean="0">
                <a:latin typeface="+mn-lt"/>
              </a:rPr>
              <a:t>Xenorhabdus</a:t>
            </a:r>
            <a:endParaRPr lang="nl-NL" sz="2000" b="1" i="1" dirty="0">
              <a:latin typeface="+mn-lt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588311B-974D-3047-BF31-C48A9D4092B1}"/>
              </a:ext>
            </a:extLst>
          </p:cNvPr>
          <p:cNvSpPr/>
          <p:nvPr/>
        </p:nvSpPr>
        <p:spPr>
          <a:xfrm>
            <a:off x="5314175" y="6017796"/>
            <a:ext cx="35223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Ernst et al., </a:t>
            </a:r>
            <a:r>
              <a:rPr lang="en-US" sz="1600" b="1" i="1" dirty="0">
                <a:hlinkClick r:id="rId3"/>
              </a:rPr>
              <a:t>Metabolites</a:t>
            </a:r>
            <a:r>
              <a:rPr lang="en-US" sz="1600" b="1" dirty="0">
                <a:hlinkClick r:id="rId3"/>
              </a:rPr>
              <a:t> 2019, </a:t>
            </a:r>
            <a:r>
              <a:rPr lang="en-US" sz="1600" b="1" i="1" dirty="0">
                <a:hlinkClick r:id="rId3"/>
              </a:rPr>
              <a:t>9</a:t>
            </a:r>
            <a:r>
              <a:rPr lang="en-US" sz="1600" b="1" dirty="0">
                <a:hlinkClick r:id="rId3"/>
              </a:rPr>
              <a:t>(7), 144</a:t>
            </a:r>
            <a:endParaRPr lang="en-US" sz="1600" b="1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7F1BA93-F922-E54C-BBA1-CE06D6E4B27A}"/>
              </a:ext>
            </a:extLst>
          </p:cNvPr>
          <p:cNvSpPr/>
          <p:nvPr/>
        </p:nvSpPr>
        <p:spPr>
          <a:xfrm>
            <a:off x="0" y="6462076"/>
            <a:ext cx="29017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https://</a:t>
            </a:r>
            <a:r>
              <a:rPr lang="en-US" sz="900" b="1" dirty="0" err="1">
                <a:solidFill>
                  <a:srgbClr val="7030A0"/>
                </a:solidFill>
              </a:rPr>
              <a:t>github.com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madeleineernst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pyMolNetEnhancer</a:t>
            </a:r>
            <a:endParaRPr lang="en-US" sz="900" b="1" dirty="0">
              <a:solidFill>
                <a:srgbClr val="7030A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9FA4AA4F-4C5A-5143-BD85-5C8816EC2242}"/>
              </a:ext>
            </a:extLst>
          </p:cNvPr>
          <p:cNvSpPr/>
          <p:nvPr/>
        </p:nvSpPr>
        <p:spPr>
          <a:xfrm>
            <a:off x="0" y="6615895"/>
            <a:ext cx="28504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https://</a:t>
            </a:r>
            <a:r>
              <a:rPr lang="en-US" sz="900" b="1" dirty="0" err="1">
                <a:solidFill>
                  <a:srgbClr val="7030A0"/>
                </a:solidFill>
              </a:rPr>
              <a:t>github.com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madeleineernst</a:t>
            </a:r>
            <a:r>
              <a:rPr lang="en-US" sz="900" b="1" dirty="0">
                <a:solidFill>
                  <a:srgbClr val="7030A0"/>
                </a:solidFill>
              </a:rPr>
              <a:t>/</a:t>
            </a:r>
            <a:r>
              <a:rPr lang="en-US" sz="900" b="1" dirty="0" err="1">
                <a:solidFill>
                  <a:srgbClr val="7030A0"/>
                </a:solidFill>
              </a:rPr>
              <a:t>RMolNetEnhancer</a:t>
            </a:r>
            <a:endParaRPr lang="en-US" sz="900" b="1" dirty="0">
              <a:solidFill>
                <a:srgbClr val="7030A0"/>
              </a:solidFill>
            </a:endParaRPr>
          </a:p>
        </p:txBody>
      </p:sp>
      <p:sp>
        <p:nvSpPr>
          <p:cNvPr id="15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GNPS Tutorial Module - MolNetEnhancer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59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37154</TotalTime>
  <Words>463</Words>
  <Application>Microsoft Office PowerPoint</Application>
  <PresentationFormat>On-screen Show (4:3)</PresentationFormat>
  <Paragraphs>92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Andrés Caraballo</cp:lastModifiedBy>
  <cp:revision>307</cp:revision>
  <dcterms:created xsi:type="dcterms:W3CDTF">2016-06-07T18:04:52Z</dcterms:created>
  <dcterms:modified xsi:type="dcterms:W3CDTF">2019-11-09T01:56:48Z</dcterms:modified>
</cp:coreProperties>
</file>